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329" r:id="rId2"/>
    <p:sldId id="342" r:id="rId3"/>
    <p:sldId id="343" r:id="rId4"/>
    <p:sldId id="345" r:id="rId5"/>
    <p:sldId id="346" r:id="rId6"/>
    <p:sldId id="344" r:id="rId7"/>
    <p:sldId id="347" r:id="rId8"/>
    <p:sldId id="348" r:id="rId9"/>
    <p:sldId id="350" r:id="rId10"/>
    <p:sldId id="349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31" r:id="rId19"/>
    <p:sldId id="334" r:id="rId20"/>
    <p:sldId id="335" r:id="rId21"/>
    <p:sldId id="337" r:id="rId22"/>
    <p:sldId id="336" r:id="rId23"/>
    <p:sldId id="339" r:id="rId24"/>
    <p:sldId id="340" r:id="rId25"/>
    <p:sldId id="341" r:id="rId26"/>
  </p:sldIdLst>
  <p:sldSz cx="12192000" cy="6858000"/>
  <p:notesSz cx="6858000" cy="9144000"/>
  <p:embeddedFontLst>
    <p:embeddedFont>
      <p:font typeface="Segoe UI Light" panose="020B0502040204020203" pitchFamily="34" charset="0"/>
      <p:regular r:id="rId29"/>
      <p: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7" autoAdjust="0"/>
    <p:restoredTop sz="84228" autoAdjust="0"/>
  </p:normalViewPr>
  <p:slideViewPr>
    <p:cSldViewPr snapToGrid="0">
      <p:cViewPr varScale="1">
        <p:scale>
          <a:sx n="99" d="100"/>
          <a:sy n="99" d="100"/>
        </p:scale>
        <p:origin x="308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144.98383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17-03-13T03:46:56.0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1368 11809 0,'21'0'219,"84"0"-204,64 21-15,62 21 16,22 22-16,84-43 16,-1 21-1,1 0-15,-42-42 16,0 0-16,-43 0 16,22-42-16,-64 0 15,22-22 1,-64 43-16,-42 21 15,-20-21 1,-22 21-16,0 0 16,-21 0-1,0 0-15,1 0 16,-22 0 0,21 0-16,0 0 15,-21 0-15,-42-21 16,63 21-16,21 0 15,-63 0-15,22 0 16,-1 0-16,0 0 16,0 0-1,21 0-15,21 0 16,0 0-16,-21 0 16,22 0-1,-22-21-15,21 21 16,0 0-16,-21-21 15,-21 21-15,22 0 16,-1 0 0,-21 0-16,0 0 15,-21 0-15,0 0 16,0 0 15,0 0-15,0 0-16,21 0 484,-21 0-484,21 0 16,22 42-16,-22 0 15,63 0 1,-42 1-16,42 20 16,-42-42-16,22 0 15,-22-21 1,0 0 0,0 0-16,21 0 15,-21 0 1,-21 0-16,22 0 15,-1 0-15,-21 0 16,0 0 0,0 0-16,-21 0 15,0 0-15,0 0 16,0 0-16,0 0 16,0 0-1,0 0-15,0 0 16,0 0 15,1 0-15,-1 0-1,0 0-15,0 0 16,0 0 15</inkml:trace>
  <inkml:trace contextRef="#ctx0" brushRef="#br0" timeOffset="4495.3425">3115 14188 0,'21'0'63,"0"0"-48,0 0 1,0 0 0,21 0-16,1 0 31,-1 0-31,-21 0 15,84 0-15,-42 0 16,63 0-16,1 0 16,-1 0-1,21 0-15,-63 0 16,106 42 0,-64-42-16,0 21 0,22-21 15,-22 0 1,0 21-16,1-21 15,20 42-15,-21-42 16,1 0 0,-85 0 234,42 0-235,-21 0-15,63 0 16,85 0 0,-1 0-16,1 0 31,-1 0-31,1 0 15,-43 0-15,1 0 16,41 0 0,-63 0-16,-62 0 15,20 0 1,-42 0-16,0-42 16,-21 42-16,0 0 15,-21 0-15,0 0 16,0 0-16,21 0 15,-20 0 1,-1 0 0,0 0-1,0 0 1,0 0-16,0 0 31,0 0-31,0 0 16,0 0-16,0 0 15,21 0 1,-21 0-16,21 0 16,0 0-16,0 0 15,0-21-15,1 21 16,-1-21 0,-21 21-16,0 0 15,-21-21 16</inkml:trace>
  <inkml:trace contextRef="#ctx0" brushRef="#br0" timeOffset="33824.3592">18059 10230 0,'-21'0'218,"0"22"-202,0-1-16,0 21 16,21-21-1,0 21 1,0 0-16,0 0 16,0 0-1,0 21 1,-21-63-1,21 569 1,0-422-16,0-21 16,42-63-1,-42-20-15,0-1 16,0-21-16,0 0 16,0 0 77,21 0-93,-21 21 16,0 0-16,21 0 16,-21 0-16,21 0 15,-21 0 1,0 1-16,0-22 15,0 0 17,21 0-32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144.98383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17-03-13T03:48:18.0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3726 10883 0,'-22'84'234,"22"0"-202,0 85-32,0 41 15,0 85-15,0-42 16,0-1-1,0-41-15,0 168 16,-42-43-16,42-41 16,0-42-1,0-1-15,0 1 16,0 42-16,0-43 16,0-41-16,0-85 15,0-42 1,0-63-16,0 0 15,0 0 1,0 0 47,0 0-63,0 0 15,0 1 16,0-1 16,0 0-31,21 0 0,-21 0-16,21-21 15,-21-21 563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51QdeoEujBL._SX258_BO1,204,203,200_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08" y="2808567"/>
            <a:ext cx="2726916" cy="34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emf"/><Relationship Id="rId4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3" y="988079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Physically Based Rendering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From Theory to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dirty="0">
                <a:latin typeface="맑은 고딕" pitchFamily="50" charset="-127"/>
                <a:ea typeface="맑은 고딕" pitchFamily="50" charset="-127"/>
              </a:rPr>
              <a:t>10.4.3 Isotropic Triangle Filter</a:t>
            </a:r>
          </a:p>
          <a:p>
            <a:pPr algn="l"/>
            <a:r>
              <a:rPr lang="en-US" dirty="0">
                <a:latin typeface="맑은 고딕" pitchFamily="50" charset="-127"/>
                <a:ea typeface="맑은 고딕" pitchFamily="50" charset="-127"/>
              </a:rPr>
              <a:t>10.4.4 Elliptically Weighted Average</a:t>
            </a:r>
          </a:p>
          <a:p>
            <a:pPr algn="l"/>
            <a:endParaRPr lang="en-US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dirty="0">
                <a:latin typeface="맑은 고딕" pitchFamily="50" charset="-127"/>
                <a:ea typeface="맑은 고딕" pitchFamily="50" charset="-127"/>
              </a:rPr>
              <a:t>10.5 Solid And Procedural texturing</a:t>
            </a:r>
          </a:p>
          <a:p>
            <a:pPr marL="342900" indent="-342900" algn="l">
              <a:buFontTx/>
              <a:buChar char="-"/>
            </a:pP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altLang="ko-KR" dirty="0"/>
              <a:t>Elliptically Weighted Average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타원의 </a:t>
            </a:r>
            <a:r>
              <a:rPr lang="ko-KR" altLang="en-US" dirty="0" err="1"/>
              <a:t>이심율</a:t>
            </a:r>
            <a:r>
              <a:rPr lang="en-US" altLang="ko-KR" dirty="0"/>
              <a:t>(eccentricity) </a:t>
            </a:r>
            <a:r>
              <a:rPr lang="ko-KR" altLang="en-US" dirty="0"/>
              <a:t>계산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>
                <a:solidFill>
                  <a:schemeClr val="bg2">
                    <a:alpha val="99000"/>
                  </a:schemeClr>
                </a:solidFill>
              </a:rPr>
              <a:t>- </a:t>
            </a:r>
            <a:r>
              <a:rPr lang="ko-KR" altLang="en-US" b="1" dirty="0" err="1">
                <a:solidFill>
                  <a:schemeClr val="bg2">
                    <a:alpha val="99000"/>
                  </a:schemeClr>
                </a:solidFill>
              </a:rPr>
              <a:t>이심율</a:t>
            </a:r>
            <a:r>
              <a:rPr lang="ko-KR" altLang="en-US" dirty="0">
                <a:solidFill>
                  <a:schemeClr val="bg2">
                    <a:alpha val="99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alpha val="99000"/>
                  </a:schemeClr>
                </a:solidFill>
              </a:rPr>
              <a:t>: </a:t>
            </a:r>
            <a:r>
              <a:rPr lang="ko-KR" altLang="en-US" dirty="0" err="1">
                <a:solidFill>
                  <a:schemeClr val="bg2">
                    <a:alpha val="99000"/>
                  </a:schemeClr>
                </a:solidFill>
              </a:rPr>
              <a:t>장축과</a:t>
            </a:r>
            <a:r>
              <a:rPr lang="ko-KR" altLang="en-US" dirty="0">
                <a:solidFill>
                  <a:schemeClr val="bg2">
                    <a:alpha val="99000"/>
                  </a:schemeClr>
                </a:solidFill>
              </a:rPr>
              <a:t> 단축의 길이 비율</a:t>
            </a:r>
            <a:endParaRPr lang="en-US" altLang="ko-KR" dirty="0">
              <a:solidFill>
                <a:schemeClr val="bg2">
                  <a:alpha val="99000"/>
                </a:schemeClr>
              </a:solidFill>
            </a:endParaRPr>
          </a:p>
          <a:p>
            <a:r>
              <a:rPr lang="ko-KR" altLang="en-US" dirty="0" err="1"/>
              <a:t>밉맵</a:t>
            </a:r>
            <a:r>
              <a:rPr lang="ko-KR" altLang="en-US" dirty="0"/>
              <a:t> 단계는 단축의 길이에 기반 필터링</a:t>
            </a:r>
            <a:endParaRPr lang="en-US" altLang="ko-KR" dirty="0"/>
          </a:p>
          <a:p>
            <a:r>
              <a:rPr lang="ko-KR" altLang="en-US" dirty="0"/>
              <a:t>높게 </a:t>
            </a:r>
            <a:r>
              <a:rPr lang="ko-KR" altLang="en-US" dirty="0" err="1"/>
              <a:t>이심된</a:t>
            </a:r>
            <a:r>
              <a:rPr lang="ko-KR" altLang="en-US" dirty="0"/>
              <a:t> 타원은 많은 </a:t>
            </a:r>
            <a:r>
              <a:rPr lang="ko-KR" altLang="en-US" dirty="0" err="1"/>
              <a:t>텍셀의</a:t>
            </a:r>
            <a:r>
              <a:rPr lang="ko-KR" altLang="en-US" dirty="0"/>
              <a:t> 필터링 필요 의미</a:t>
            </a:r>
            <a:endParaRPr lang="en-US" altLang="ko-KR" dirty="0"/>
          </a:p>
          <a:p>
            <a:r>
              <a:rPr lang="ko-KR" altLang="en-US" dirty="0"/>
              <a:t>이 비용 줄이기 위해 </a:t>
            </a:r>
            <a:r>
              <a:rPr lang="ko-KR" altLang="en-US" dirty="0" err="1"/>
              <a:t>이심율</a:t>
            </a:r>
            <a:r>
              <a:rPr lang="ko-KR" altLang="en-US" dirty="0"/>
              <a:t> 제한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 err="1">
                <a:solidFill>
                  <a:schemeClr val="bg2">
                    <a:alpha val="99000"/>
                  </a:schemeClr>
                </a:solidFill>
              </a:rPr>
              <a:t>텍셀</a:t>
            </a:r>
            <a:r>
              <a:rPr lang="ko-KR" altLang="en-US" dirty="0">
                <a:solidFill>
                  <a:schemeClr val="bg2">
                    <a:alpha val="99000"/>
                  </a:schemeClr>
                </a:solidFill>
              </a:rPr>
              <a:t> 필터링 비용 절감</a:t>
            </a:r>
            <a:endParaRPr lang="en-US" altLang="ko-KR" dirty="0">
              <a:solidFill>
                <a:schemeClr val="bg2">
                  <a:alpha val="99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2">
                    <a:alpha val="99000"/>
                  </a:schemeClr>
                </a:solidFill>
              </a:rPr>
              <a:t>	- </a:t>
            </a:r>
            <a:r>
              <a:rPr lang="ko-KR" altLang="en-US" dirty="0">
                <a:solidFill>
                  <a:schemeClr val="bg2">
                    <a:alpha val="99000"/>
                  </a:schemeClr>
                </a:solidFill>
              </a:rPr>
              <a:t>결과가 </a:t>
            </a:r>
            <a:r>
              <a:rPr lang="ko-KR" altLang="en-US" dirty="0" err="1">
                <a:solidFill>
                  <a:schemeClr val="bg2">
                    <a:alpha val="99000"/>
                  </a:schemeClr>
                </a:solidFill>
              </a:rPr>
              <a:t>조금더</a:t>
            </a:r>
            <a:r>
              <a:rPr lang="ko-KR" altLang="en-US" dirty="0">
                <a:solidFill>
                  <a:schemeClr val="bg2">
                    <a:alpha val="99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2">
                    <a:alpha val="99000"/>
                  </a:schemeClr>
                </a:solidFill>
              </a:rPr>
              <a:t>흐릿해짐</a:t>
            </a:r>
            <a:endParaRPr lang="en-US" altLang="ko-KR" dirty="0">
              <a:solidFill>
                <a:schemeClr val="bg2">
                  <a:alpha val="99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6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dirty="0"/>
              <a:t>Elliptically Weighted Average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타원의 </a:t>
            </a:r>
            <a:r>
              <a:rPr lang="ko-KR" altLang="en-US" dirty="0" err="1"/>
              <a:t>이심율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en-US" altLang="ko-KR" dirty="0">
              <a:solidFill>
                <a:schemeClr val="bg2">
                  <a:alpha val="99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61" y="2153179"/>
            <a:ext cx="77914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6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dirty="0"/>
              <a:t>Elliptically Weighted Average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EWA</a:t>
            </a:r>
            <a:r>
              <a:rPr lang="en-US" altLang="ko-KR" dirty="0"/>
              <a:t> </a:t>
            </a:r>
            <a:r>
              <a:rPr lang="ko-KR" altLang="en-US" dirty="0"/>
              <a:t>도 </a:t>
            </a:r>
            <a:r>
              <a:rPr lang="ko-KR" altLang="en-US" dirty="0" err="1"/>
              <a:t>밉맵</a:t>
            </a:r>
            <a:r>
              <a:rPr lang="ko-KR" altLang="en-US" dirty="0"/>
              <a:t> 단계 사용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삼각 필터와 동일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 err="1"/>
              <a:t>이심율</a:t>
            </a:r>
            <a:r>
              <a:rPr lang="ko-KR" altLang="en-US" dirty="0"/>
              <a:t> 제한으로 전체 </a:t>
            </a:r>
            <a:r>
              <a:rPr lang="ko-KR" altLang="en-US" dirty="0" err="1"/>
              <a:t>텍셀</a:t>
            </a:r>
            <a:r>
              <a:rPr lang="ko-KR" altLang="en-US" dirty="0"/>
              <a:t> 수가 제한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두 단계의 필터링 결과를 섞어 </a:t>
            </a:r>
            <a:r>
              <a:rPr lang="ko-KR" altLang="en-US" dirty="0" err="1"/>
              <a:t>에일리어싱을</a:t>
            </a:r>
            <a:r>
              <a:rPr lang="ko-KR" altLang="en-US" dirty="0"/>
              <a:t> 줄인다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4087283"/>
            <a:ext cx="71151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9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dirty="0"/>
              <a:t>Elliptically Weighted Average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EWA</a:t>
            </a:r>
            <a:r>
              <a:rPr lang="en-US" altLang="ko-KR" dirty="0"/>
              <a:t> </a:t>
            </a:r>
            <a:r>
              <a:rPr lang="ko-KR" altLang="en-US" dirty="0"/>
              <a:t>필터 적용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1. </a:t>
            </a:r>
            <a:r>
              <a:rPr lang="en-US" altLang="ko-KR" dirty="0" err="1"/>
              <a:t>EWA</a:t>
            </a:r>
            <a:r>
              <a:rPr lang="en-US" altLang="ko-KR" dirty="0"/>
              <a:t> </a:t>
            </a:r>
            <a:r>
              <a:rPr lang="ko-KR" altLang="en-US" dirty="0"/>
              <a:t>좌표를 단계에 적절한 크기로 변화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2. </a:t>
            </a:r>
            <a:r>
              <a:rPr lang="en-US" altLang="ko-KR" dirty="0" err="1"/>
              <a:t>EWA</a:t>
            </a:r>
            <a:r>
              <a:rPr lang="en-US" altLang="ko-KR" dirty="0"/>
              <a:t> </a:t>
            </a:r>
            <a:r>
              <a:rPr lang="ko-KR" altLang="en-US" dirty="0"/>
              <a:t>필터 영역을 감싸는 타원 계수 계산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3. </a:t>
            </a:r>
            <a:r>
              <a:rPr lang="ko-KR" altLang="en-US" dirty="0"/>
              <a:t>텍스처 공간의 타원의 </a:t>
            </a:r>
            <a:r>
              <a:rPr lang="en-US" altLang="ko-KR" dirty="0"/>
              <a:t>(</a:t>
            </a:r>
            <a:r>
              <a:rPr lang="en-US" altLang="ko-KR" dirty="0" err="1"/>
              <a:t>s,t</a:t>
            </a:r>
            <a:r>
              <a:rPr lang="en-US" altLang="ko-KR" dirty="0"/>
              <a:t>) </a:t>
            </a:r>
            <a:r>
              <a:rPr lang="ko-KR" altLang="en-US" dirty="0"/>
              <a:t>경계 상자 계산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4. </a:t>
            </a:r>
            <a:r>
              <a:rPr lang="ko-KR" altLang="en-US" dirty="0"/>
              <a:t>타원</a:t>
            </a:r>
            <a:r>
              <a:rPr lang="en-US" altLang="ko-KR" dirty="0"/>
              <a:t> </a:t>
            </a:r>
            <a:r>
              <a:rPr lang="ko-KR" altLang="en-US" dirty="0"/>
              <a:t>경계에 대해 검색</a:t>
            </a:r>
            <a:r>
              <a:rPr lang="en-US" altLang="ko-KR" dirty="0"/>
              <a:t>, 2</a:t>
            </a:r>
            <a:r>
              <a:rPr lang="ko-KR" altLang="en-US" dirty="0"/>
              <a:t>차 방정식 계산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8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dirty="0"/>
              <a:t>Elliptically Weighted Average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[0, 1] </a:t>
            </a:r>
            <a:r>
              <a:rPr lang="ko-KR" altLang="en-US" dirty="0"/>
              <a:t>에서의 </a:t>
            </a:r>
            <a:r>
              <a:rPr lang="ko-KR" altLang="en-US" dirty="0" err="1"/>
              <a:t>텍스터</a:t>
            </a:r>
            <a:r>
              <a:rPr lang="ko-KR" altLang="en-US" dirty="0"/>
              <a:t> 좌표를 </a:t>
            </a:r>
            <a:r>
              <a:rPr lang="ko-KR" altLang="en-US" dirty="0" err="1"/>
              <a:t>밉맵</a:t>
            </a:r>
            <a:r>
              <a:rPr lang="ko-KR" altLang="en-US" dirty="0"/>
              <a:t> 단계 해상도 좌표와 미분항으로 변환</a:t>
            </a:r>
            <a:endParaRPr lang="en-US" altLang="ko-KR" dirty="0"/>
          </a:p>
          <a:p>
            <a:r>
              <a:rPr lang="ko-KR" altLang="en-US" dirty="0"/>
              <a:t>연속된 위치 좌표에서 </a:t>
            </a:r>
            <a:r>
              <a:rPr lang="en-US" altLang="ko-KR" dirty="0"/>
              <a:t>0.5</a:t>
            </a:r>
            <a:r>
              <a:rPr lang="ko-KR" altLang="en-US" dirty="0"/>
              <a:t>를 빼서 표본점을 </a:t>
            </a:r>
            <a:r>
              <a:rPr lang="ko-KR" altLang="en-US" dirty="0" err="1"/>
              <a:t>비연속</a:t>
            </a:r>
            <a:r>
              <a:rPr lang="ko-KR" altLang="en-US" dirty="0"/>
              <a:t> </a:t>
            </a:r>
            <a:r>
              <a:rPr lang="ko-KR" altLang="en-US" dirty="0" err="1"/>
              <a:t>텍셀</a:t>
            </a:r>
            <a:r>
              <a:rPr lang="ko-KR" altLang="en-US" dirty="0"/>
              <a:t> 좌표에 정렬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3119208"/>
            <a:ext cx="6362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1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dirty="0"/>
              <a:t>Elliptically Weighted Average</a:t>
            </a:r>
            <a:endParaRPr lang="ko-KR" alt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(</a:t>
                </a:r>
                <a:r>
                  <a:rPr lang="en-US" altLang="ko-KR" dirty="0" err="1"/>
                  <a:t>ds0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 err="1"/>
                  <a:t>dt0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ds1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 err="1"/>
                  <a:t>dt1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원점 중심이 있는 </a:t>
                </a:r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</a:rPr>
                  <a:t>타원 음의 방정식 계수 계산</a:t>
                </a:r>
                <a:endParaRPr lang="en-US" altLang="ko-KR" b="1" dirty="0">
                  <a:solidFill>
                    <a:srgbClr val="FF0000">
                      <a:alpha val="99000"/>
                    </a:srgbClr>
                  </a:solidFill>
                </a:endParaRPr>
              </a:p>
              <a:p>
                <a:r>
                  <a:rPr lang="ko-KR" altLang="en-US" dirty="0"/>
                  <a:t>타원을 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s,t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가 아니 원점으로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	- </a:t>
                </a:r>
                <a:r>
                  <a:rPr lang="ko-KR" altLang="en-US" dirty="0"/>
                  <a:t>계수의 계산 단순화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	- </a:t>
                </a:r>
                <a:r>
                  <a:rPr lang="ko-KR" altLang="en-US" dirty="0"/>
                  <a:t>방정식 계산 시 쉽게 교정</a:t>
                </a:r>
                <a:endParaRPr lang="en-US" altLang="ko-KR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𝐵𝑠𝑡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𝑠𝑡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sSup>
                        <m:sSupPr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𝑠𝑡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altLang="ko-KR" sz="1800" dirty="0"/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114" y="3340078"/>
            <a:ext cx="6276975" cy="22002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492480" y="3682800"/>
              <a:ext cx="6016680" cy="147060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120" y="3673440"/>
                <a:ext cx="6035400" cy="148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691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dirty="0"/>
              <a:t>Elliptically Weighted Average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타원 안 </a:t>
            </a:r>
            <a:r>
              <a:rPr lang="ko-KR" altLang="en-US" dirty="0" err="1"/>
              <a:t>비연속</a:t>
            </a:r>
            <a:r>
              <a:rPr lang="ko-KR" altLang="en-US" dirty="0"/>
              <a:t> 정수 </a:t>
            </a:r>
            <a:r>
              <a:rPr lang="ko-KR" altLang="en-US" dirty="0" err="1"/>
              <a:t>텍셀</a:t>
            </a:r>
            <a:r>
              <a:rPr lang="ko-KR" altLang="en-US" dirty="0"/>
              <a:t> 좌표의 축 정렬 경계 상자 찾기</a:t>
            </a:r>
            <a:endParaRPr lang="en-US" altLang="ko-KR" dirty="0"/>
          </a:p>
          <a:p>
            <a:r>
              <a:rPr lang="en-US" altLang="ko-KR" dirty="0" err="1"/>
              <a:t>EWA</a:t>
            </a:r>
            <a:r>
              <a:rPr lang="en-US" altLang="ko-KR" dirty="0"/>
              <a:t> </a:t>
            </a:r>
            <a:r>
              <a:rPr lang="ko-KR" altLang="en-US" dirty="0"/>
              <a:t>이 후보 </a:t>
            </a:r>
            <a:r>
              <a:rPr lang="ko-KR" altLang="en-US" dirty="0" err="1"/>
              <a:t>텍셀을</a:t>
            </a:r>
            <a:r>
              <a:rPr lang="ko-KR" altLang="en-US" dirty="0"/>
              <a:t> 모두 순회</a:t>
            </a:r>
            <a:endParaRPr lang="en-US" altLang="ko-KR" dirty="0"/>
          </a:p>
          <a:p>
            <a:r>
              <a:rPr lang="ko-KR" altLang="en-US" dirty="0"/>
              <a:t>실제 타원 안의 </a:t>
            </a:r>
            <a:r>
              <a:rPr lang="ko-KR" altLang="en-US" dirty="0" err="1"/>
              <a:t>텍셀을</a:t>
            </a:r>
            <a:r>
              <a:rPr lang="ko-KR" altLang="en-US" dirty="0"/>
              <a:t> 기여 필터링</a:t>
            </a:r>
            <a:endParaRPr lang="en-US" altLang="ko-KR" dirty="0"/>
          </a:p>
          <a:p>
            <a:r>
              <a:rPr lang="ko-KR" altLang="en-US" dirty="0"/>
              <a:t>경계 상자는 타원의 최소 최댓값을 결정해 찾는다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3746478"/>
            <a:ext cx="6905625" cy="21145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1318320" y="3917880"/>
              <a:ext cx="23400" cy="162972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960" y="3908520"/>
                <a:ext cx="42120" cy="164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701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dirty="0"/>
              <a:t>Elliptically Weighted Average</a:t>
            </a:r>
            <a:endParaRPr lang="ko-KR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타원의 안에 있는지 판단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sz="1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sz="1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500" dirty="0"/>
              </a:p>
              <a:p>
                <a:pPr marL="0" indent="0">
                  <a:buNone/>
                </a:pPr>
                <a:r>
                  <a:rPr lang="en-US" altLang="ko-KR" sz="1800" dirty="0"/>
                  <a:t>f : </a:t>
                </a:r>
                <a:r>
                  <a:rPr lang="ko-KR" altLang="en-US" sz="1800" dirty="0"/>
                  <a:t>가우스 필터 함수</a:t>
                </a:r>
                <a:endParaRPr lang="en-US" altLang="ko-KR" sz="1800" dirty="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8" y="2261535"/>
            <a:ext cx="3157520" cy="21287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230" y="2131840"/>
            <a:ext cx="6684765" cy="391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8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dirty="0"/>
              <a:t>UV Texture</a:t>
            </a:r>
            <a:endParaRPr lang="ko-KR" altLang="en-US" sz="48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표면의 </a:t>
            </a:r>
            <a:r>
              <a:rPr lang="en-US" altLang="ko-KR" dirty="0"/>
              <a:t>(u, v) </a:t>
            </a:r>
            <a:r>
              <a:rPr lang="ko-KR" altLang="en-US" dirty="0"/>
              <a:t>좌표를 </a:t>
            </a:r>
            <a:r>
              <a:rPr lang="en-US" altLang="ko-KR" dirty="0"/>
              <a:t>Spectrum</a:t>
            </a:r>
            <a:r>
              <a:rPr lang="ko-KR" altLang="en-US" dirty="0"/>
              <a:t>의 빨</a:t>
            </a:r>
            <a:r>
              <a:rPr lang="en-US" altLang="ko-KR" dirty="0"/>
              <a:t>/</a:t>
            </a:r>
            <a:r>
              <a:rPr lang="ko-KR" altLang="en-US" dirty="0"/>
              <a:t>녹 요소로 변환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>
                <a:solidFill>
                  <a:schemeClr val="bg2">
                    <a:alpha val="99000"/>
                  </a:schemeClr>
                </a:solidFill>
              </a:rPr>
              <a:t>Shape </a:t>
            </a:r>
            <a:r>
              <a:rPr lang="ko-KR" altLang="en-US" b="1" dirty="0">
                <a:solidFill>
                  <a:schemeClr val="bg2">
                    <a:alpha val="99000"/>
                  </a:schemeClr>
                </a:solidFill>
              </a:rPr>
              <a:t>매개변수화 디버깅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56" y="2285999"/>
            <a:ext cx="4939472" cy="39255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8" y="4339080"/>
            <a:ext cx="7906107" cy="18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0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dirty="0"/>
              <a:t>Checker board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고전적인 절차적 텍스트</a:t>
            </a:r>
            <a:endParaRPr lang="en-US" altLang="ko-KR" dirty="0"/>
          </a:p>
          <a:p>
            <a:r>
              <a:rPr lang="ko-KR" altLang="en-US" dirty="0"/>
              <a:t>매개변수 공간을 </a:t>
            </a:r>
            <a:r>
              <a:rPr lang="ko-KR" altLang="en-US" dirty="0" err="1"/>
              <a:t>음영된</a:t>
            </a:r>
            <a:r>
              <a:rPr lang="ko-KR" altLang="en-US" dirty="0"/>
              <a:t> 정사각형</a:t>
            </a:r>
            <a:r>
              <a:rPr lang="en-US" altLang="ko-KR" dirty="0"/>
              <a:t>(</a:t>
            </a:r>
            <a:r>
              <a:rPr lang="ko-KR" altLang="en-US" dirty="0"/>
              <a:t>체크보드</a:t>
            </a:r>
            <a:r>
              <a:rPr lang="en-US" altLang="ko-KR" dirty="0"/>
              <a:t>)</a:t>
            </a:r>
            <a:r>
              <a:rPr lang="ko-KR" altLang="en-US" dirty="0"/>
              <a:t>로 분리</a:t>
            </a:r>
            <a:endParaRPr lang="en-US" altLang="ko-KR" dirty="0"/>
          </a:p>
          <a:p>
            <a:r>
              <a:rPr lang="ko-KR" altLang="en-US" dirty="0"/>
              <a:t>절차적 텍스처에 대한 </a:t>
            </a:r>
            <a:r>
              <a:rPr lang="ko-KR" altLang="en-US" dirty="0" err="1"/>
              <a:t>안티알리어싱</a:t>
            </a:r>
            <a:r>
              <a:rPr lang="ko-KR" altLang="en-US" dirty="0"/>
              <a:t> 접근법 보여주는데 활용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9" y="3191156"/>
            <a:ext cx="2965584" cy="29331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79" y="3666844"/>
            <a:ext cx="51625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Isotropic Triangle Filter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등방성</a:t>
            </a:r>
            <a:r>
              <a:rPr lang="ko-KR" altLang="en-US" dirty="0"/>
              <a:t> 삼각 필터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1. </a:t>
            </a:r>
            <a:r>
              <a:rPr lang="ko-KR" altLang="en-US" dirty="0"/>
              <a:t>삼중 선형 필터를 위한 </a:t>
            </a:r>
            <a:r>
              <a:rPr lang="en-US" altLang="ko-KR" b="1" dirty="0" err="1">
                <a:solidFill>
                  <a:schemeClr val="bg2">
                    <a:alpha val="99000"/>
                  </a:schemeClr>
                </a:solidFill>
              </a:rPr>
              <a:t>MIPmap</a:t>
            </a:r>
            <a:r>
              <a:rPr lang="en-US" altLang="ko-KR" b="1" dirty="0">
                <a:solidFill>
                  <a:schemeClr val="bg2">
                    <a:alpha val="99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bg2">
                    <a:alpha val="99000"/>
                  </a:schemeClr>
                </a:solidFill>
              </a:rPr>
              <a:t>단계 계산</a:t>
            </a:r>
            <a:endParaRPr lang="en-US" altLang="ko-KR" b="1" dirty="0">
              <a:solidFill>
                <a:schemeClr val="bg2">
                  <a:alpha val="99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/>
              <a:t>	2. </a:t>
            </a:r>
            <a:r>
              <a:rPr lang="ko-KR" altLang="en-US" dirty="0"/>
              <a:t>적절한 </a:t>
            </a:r>
            <a:r>
              <a:rPr lang="en-US" altLang="ko-KR" dirty="0" err="1"/>
              <a:t>MIPmap</a:t>
            </a:r>
            <a:r>
              <a:rPr lang="en-US" altLang="ko-KR" dirty="0"/>
              <a:t> </a:t>
            </a:r>
            <a:r>
              <a:rPr lang="ko-KR" altLang="en-US" dirty="0"/>
              <a:t>단계에서 </a:t>
            </a:r>
            <a:r>
              <a:rPr lang="ko-KR" altLang="en-US" b="1" dirty="0">
                <a:solidFill>
                  <a:schemeClr val="bg2">
                    <a:alpha val="99000"/>
                  </a:schemeClr>
                </a:solidFill>
              </a:rPr>
              <a:t>삼중 선형 보간 수행</a:t>
            </a:r>
            <a:endParaRPr lang="en-US" altLang="ko-KR" b="1" dirty="0">
              <a:solidFill>
                <a:schemeClr val="bg2">
                  <a:alpha val="99000"/>
                </a:schemeClr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chemeClr val="bg2">
                  <a:alpha val="99000"/>
                </a:schemeClr>
              </a:solidFill>
            </a:endParaRPr>
          </a:p>
          <a:p>
            <a:r>
              <a:rPr lang="ko-KR" altLang="en-US" dirty="0">
                <a:solidFill>
                  <a:schemeClr val="bg1">
                    <a:alpha val="99000"/>
                  </a:schemeClr>
                </a:solidFill>
              </a:rPr>
              <a:t>장단점</a:t>
            </a:r>
            <a:endParaRPr lang="en-US" altLang="ko-KR" dirty="0">
              <a:solidFill>
                <a:schemeClr val="bg1">
                  <a:alpha val="99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alpha val="99000"/>
                  </a:schemeClr>
                </a:solidFill>
              </a:rPr>
              <a:t>	- </a:t>
            </a:r>
            <a:r>
              <a:rPr lang="ko-KR" altLang="en-US" dirty="0">
                <a:solidFill>
                  <a:schemeClr val="bg1">
                    <a:alpha val="99000"/>
                  </a:schemeClr>
                </a:solidFill>
              </a:rPr>
              <a:t>효율적 구현</a:t>
            </a:r>
            <a:endParaRPr lang="en-US" altLang="ko-KR" dirty="0">
              <a:solidFill>
                <a:schemeClr val="bg1">
                  <a:alpha val="99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alpha val="99000"/>
                  </a:schemeClr>
                </a:solidFill>
              </a:rPr>
              <a:t>	- </a:t>
            </a:r>
            <a:r>
              <a:rPr lang="ko-KR" altLang="en-US" dirty="0">
                <a:solidFill>
                  <a:schemeClr val="bg1">
                    <a:alpha val="99000"/>
                  </a:schemeClr>
                </a:solidFill>
              </a:rPr>
              <a:t>텍스처를 비스듬한 각도로 볼 때 흐리게 나타남</a:t>
            </a:r>
            <a:endParaRPr lang="en-US" altLang="ko-KR" dirty="0">
              <a:solidFill>
                <a:schemeClr val="bg1">
                  <a:alpha val="99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>
                    <a:alpha val="99000"/>
                  </a:schemeClr>
                </a:solidFill>
              </a:rPr>
              <a:t>	</a:t>
            </a:r>
            <a:r>
              <a:rPr lang="en-US" altLang="ko-KR" sz="2400" dirty="0">
                <a:solidFill>
                  <a:schemeClr val="accent5">
                    <a:alpha val="99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accent5">
                    <a:alpha val="99000"/>
                  </a:schemeClr>
                </a:solidFill>
              </a:rPr>
              <a:t>한 축의 요구 표본율이 다른 축 표본율과 매우 다르기에 발생</a:t>
            </a:r>
            <a:r>
              <a:rPr lang="en-US" altLang="ko-KR" sz="2400" dirty="0">
                <a:solidFill>
                  <a:schemeClr val="accent5">
                    <a:alpha val="99000"/>
                  </a:schemeClr>
                </a:solidFill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21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dirty="0"/>
              <a:t>Checker board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pbrt</a:t>
            </a:r>
            <a:r>
              <a:rPr lang="ko-KR" altLang="en-US" dirty="0"/>
              <a:t>에서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aa </a:t>
            </a:r>
            <a:r>
              <a:rPr lang="ko-KR" altLang="en-US" dirty="0"/>
              <a:t>타입 지원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점표본화 </a:t>
            </a:r>
            <a:r>
              <a:rPr lang="en-US" altLang="ko-KR" dirty="0"/>
              <a:t>(no</a:t>
            </a:r>
            <a:r>
              <a:rPr lang="ko-KR" altLang="en-US" dirty="0"/>
              <a:t> </a:t>
            </a:r>
            <a:r>
              <a:rPr lang="en-US" altLang="ko-KR" dirty="0"/>
              <a:t>aa)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닫힌 형의 상자 필터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3127071"/>
            <a:ext cx="80295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6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dirty="0"/>
              <a:t>Checker board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점 표본화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aa</a:t>
            </a:r>
            <a:r>
              <a:rPr lang="ko-KR" altLang="en-US" dirty="0"/>
              <a:t> 무시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점에 대해 </a:t>
            </a:r>
            <a:r>
              <a:rPr lang="ko-KR" altLang="en-US" dirty="0" err="1"/>
              <a:t>체커보드</a:t>
            </a:r>
            <a:r>
              <a:rPr lang="ko-KR" altLang="en-US" dirty="0"/>
              <a:t> 텍스처를 점표본화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(</a:t>
            </a:r>
            <a:r>
              <a:rPr lang="en-US" altLang="ko-KR" dirty="0" err="1"/>
              <a:t>s,t</a:t>
            </a:r>
            <a:r>
              <a:rPr lang="en-US" altLang="ko-KR" dirty="0"/>
              <a:t>) </a:t>
            </a:r>
            <a:r>
              <a:rPr lang="ko-KR" altLang="en-US" dirty="0"/>
              <a:t>텍스처 좌표 </a:t>
            </a:r>
            <a:r>
              <a:rPr lang="ko-KR" altLang="en-US" dirty="0" err="1"/>
              <a:t>얻은후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s,t</a:t>
            </a:r>
            <a:r>
              <a:rPr lang="en-US" altLang="ko-KR" dirty="0"/>
              <a:t>) </a:t>
            </a:r>
            <a:r>
              <a:rPr lang="ko-KR" altLang="en-US" dirty="0"/>
              <a:t>위치의 정수 </a:t>
            </a:r>
            <a:r>
              <a:rPr lang="ko-KR" altLang="en-US" dirty="0" err="1"/>
              <a:t>체커보드</a:t>
            </a:r>
            <a:r>
              <a:rPr lang="ko-KR" altLang="en-US" dirty="0"/>
              <a:t> 좌표 계산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734" y="3920067"/>
            <a:ext cx="53054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dirty="0"/>
              <a:t>Checker board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닫힌 형의 상자 필터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1. </a:t>
            </a:r>
            <a:r>
              <a:rPr lang="ko-KR" altLang="en-US" dirty="0"/>
              <a:t>필터가 완전히 이중 하나에 들어있으면 단일 확인계산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2. </a:t>
            </a:r>
            <a:r>
              <a:rPr lang="ko-KR" altLang="en-US" dirty="0" err="1"/>
              <a:t>체커보드</a:t>
            </a:r>
            <a:r>
              <a:rPr lang="ko-KR" altLang="en-US" dirty="0"/>
              <a:t> 영역에 상자 필터 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952" y="3308940"/>
            <a:ext cx="5384027" cy="29323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197" y="3392220"/>
            <a:ext cx="2796031" cy="271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7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dirty="0"/>
              <a:t>Checker board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단일 확인 계산 부분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305160"/>
            <a:ext cx="100488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7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dirty="0"/>
              <a:t>Checker board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상자 필터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69" y="2457996"/>
            <a:ext cx="75247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2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dirty="0"/>
              <a:t>Solid</a:t>
            </a:r>
            <a:r>
              <a:rPr lang="ko-KR" altLang="en-US" sz="4800" dirty="0"/>
              <a:t> </a:t>
            </a:r>
            <a:r>
              <a:rPr lang="en-US" altLang="ko-KR" sz="4800" dirty="0"/>
              <a:t>Checkerboard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텍스처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좌표 기반</a:t>
            </a:r>
            <a:endParaRPr lang="en-US" altLang="ko-KR" b="1" dirty="0">
              <a:solidFill>
                <a:srgbClr val="FF0000">
                  <a:alpha val="99000"/>
                </a:srgbClr>
              </a:solidFill>
            </a:endParaRPr>
          </a:p>
          <a:p>
            <a:endParaRPr lang="en-US" altLang="ko-KR" b="1" dirty="0">
              <a:solidFill>
                <a:srgbClr val="FF0000">
                  <a:alpha val="99000"/>
                </a:srgbClr>
              </a:solidFill>
            </a:endParaRPr>
          </a:p>
          <a:p>
            <a:r>
              <a:rPr lang="ko-KR" altLang="en-US" dirty="0">
                <a:solidFill>
                  <a:schemeClr val="bg1">
                    <a:alpha val="99000"/>
                  </a:schemeClr>
                </a:solidFill>
              </a:rPr>
              <a:t>기본 연산 </a:t>
            </a:r>
            <a:r>
              <a:rPr lang="en-US" altLang="ko-KR" dirty="0">
                <a:solidFill>
                  <a:schemeClr val="bg1">
                    <a:alpha val="99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bg1">
                    <a:alpha val="99000"/>
                  </a:schemeClr>
                </a:solidFill>
              </a:rPr>
              <a:t>안티에일리어싱</a:t>
            </a:r>
            <a:r>
              <a:rPr lang="ko-KR" altLang="en-US" dirty="0">
                <a:solidFill>
                  <a:schemeClr val="bg1">
                    <a:alpha val="99000"/>
                  </a:schemeClr>
                </a:solidFill>
              </a:rPr>
              <a:t> 무시</a:t>
            </a:r>
            <a:r>
              <a:rPr lang="en-US" altLang="ko-KR" dirty="0">
                <a:solidFill>
                  <a:schemeClr val="bg1">
                    <a:alpha val="99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((</a:t>
            </a:r>
            <a:r>
              <a:rPr lang="en-US" altLang="ko-KR" sz="2400" dirty="0" err="1">
                <a:solidFill>
                  <a:schemeClr val="bg1"/>
                </a:solidFill>
              </a:rPr>
              <a:t>Floor2Int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en-US" altLang="ko-KR" sz="2400" dirty="0" err="1">
                <a:solidFill>
                  <a:schemeClr val="bg1"/>
                </a:solidFill>
              </a:rPr>
              <a:t>P.x</a:t>
            </a:r>
            <a:r>
              <a:rPr lang="en-US" altLang="ko-KR" sz="2400" dirty="0">
                <a:solidFill>
                  <a:schemeClr val="bg1"/>
                </a:solidFill>
              </a:rPr>
              <a:t>) + </a:t>
            </a:r>
            <a:r>
              <a:rPr lang="en-US" altLang="ko-KR" sz="2400" dirty="0" err="1">
                <a:solidFill>
                  <a:schemeClr val="bg1"/>
                </a:solidFill>
              </a:rPr>
              <a:t>Floor2Int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en-US" altLang="ko-KR" sz="2400" dirty="0" err="1">
                <a:solidFill>
                  <a:schemeClr val="bg1"/>
                </a:solidFill>
              </a:rPr>
              <a:t>P.y</a:t>
            </a:r>
            <a:r>
              <a:rPr lang="en-US" altLang="ko-KR" sz="2400" dirty="0">
                <a:solidFill>
                  <a:schemeClr val="bg1"/>
                </a:solidFill>
              </a:rPr>
              <a:t>) + </a:t>
            </a:r>
            <a:r>
              <a:rPr lang="en-US" altLang="ko-KR" sz="2400" dirty="0" err="1">
                <a:solidFill>
                  <a:schemeClr val="bg1"/>
                </a:solidFill>
              </a:rPr>
              <a:t>Floor2Int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en-US" altLang="ko-KR" sz="2400" dirty="0" err="1">
                <a:solidFill>
                  <a:schemeClr val="bg1"/>
                </a:solidFill>
              </a:rPr>
              <a:t>P.z</a:t>
            </a:r>
            <a:r>
              <a:rPr lang="en-US" altLang="ko-KR" sz="2400" dirty="0">
                <a:solidFill>
                  <a:schemeClr val="bg1"/>
                </a:solidFill>
              </a:rPr>
              <a:t>)) % 2 </a:t>
            </a:r>
            <a:endParaRPr lang="ko-KR" altLang="en-US" sz="240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>
                  <a:alpha val="99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785" y="1641423"/>
            <a:ext cx="4261380" cy="42407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8" y="4031196"/>
            <a:ext cx="73628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6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dirty="0"/>
              <a:t>Isotropic Triangle Filter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삼각 필터에 대해 </a:t>
            </a:r>
            <a:r>
              <a:rPr lang="en-US" altLang="ko-KR" dirty="0" err="1"/>
              <a:t>MIPmap</a:t>
            </a:r>
            <a:r>
              <a:rPr lang="en-US" altLang="ko-KR" dirty="0"/>
              <a:t> </a:t>
            </a:r>
            <a:r>
              <a:rPr lang="ko-KR" altLang="en-US" dirty="0"/>
              <a:t>단계 선택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필터가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ko-KR" altLang="en-US" dirty="0" err="1"/>
              <a:t>텍셀을</a:t>
            </a:r>
            <a:r>
              <a:rPr lang="ko-KR" altLang="en-US" dirty="0"/>
              <a:t> 덮는 단계를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135" y="3009013"/>
            <a:ext cx="8440832" cy="26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4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en-US" altLang="ko-KR" sz="4400" dirty="0"/>
              <a:t>Isotropic Triangle Filter</a:t>
            </a:r>
            <a:endParaRPr lang="ko-KR" altLang="en-US" sz="4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두 단계에 대하여 삼각 필터를 적용해 </a:t>
            </a:r>
            <a:r>
              <a:rPr lang="en-US" altLang="ko-KR" dirty="0"/>
              <a:t>level</a:t>
            </a:r>
            <a:r>
              <a:rPr lang="ko-KR" altLang="en-US" dirty="0"/>
              <a:t>이 거리에 따라 섞는다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58" y="2497389"/>
            <a:ext cx="97631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1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ko-KR" altLang="en-US" dirty="0"/>
              <a:t> 함수의 값을 계산하기 위해 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en-US" altLang="ko-KR" dirty="0" err="1"/>
              <a:t>s,t</a:t>
            </a:r>
            <a:r>
              <a:rPr lang="en-US" altLang="ko-KR" dirty="0"/>
              <a:t>) </a:t>
            </a:r>
            <a:r>
              <a:rPr lang="ko-KR" altLang="en-US" dirty="0"/>
              <a:t>주변에 있는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ko-KR" altLang="en-US" dirty="0" err="1"/>
              <a:t>텍셀을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en-US" altLang="ko-KR" dirty="0" err="1"/>
              <a:t>s,t</a:t>
            </a:r>
            <a:r>
              <a:rPr lang="en-US" altLang="ko-KR" dirty="0"/>
              <a:t>)</a:t>
            </a:r>
            <a:r>
              <a:rPr lang="ko-KR" altLang="en-US" dirty="0"/>
              <a:t> 거리에 기반을 두고 삼각필터 가중치 적용</a:t>
            </a:r>
            <a:endParaRPr lang="en-US" altLang="ko-KR" dirty="0"/>
          </a:p>
          <a:p>
            <a:pPr lvl="1"/>
            <a:r>
              <a:rPr lang="ko-KR" altLang="en-US" dirty="0"/>
              <a:t>구현 방법 </a:t>
            </a:r>
            <a:r>
              <a:rPr lang="en-US" altLang="ko-KR" dirty="0"/>
              <a:t>-&gt; </a:t>
            </a:r>
            <a:r>
              <a:rPr lang="ko-KR" altLang="en-US" dirty="0"/>
              <a:t>선형 보간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dirty="0"/>
              <a:t>Isotropic Triangle Filter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3428999"/>
            <a:ext cx="6513271" cy="29305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046" y="3644900"/>
            <a:ext cx="34385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6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dirty="0"/>
              <a:t>Isotropic Triangle Filter</a:t>
            </a:r>
            <a:endParaRPr lang="ko-KR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피라미드 각 단계의 해상도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의 승수</a:t>
                </a:r>
                <a:endParaRPr lang="en-US" altLang="ko-KR" dirty="0"/>
              </a:p>
              <a:p>
                <a:r>
                  <a:rPr lang="en-US" altLang="ko-KR" dirty="0"/>
                  <a:t>1</a:t>
                </a:r>
                <a:r>
                  <a:rPr lang="ko-KR" altLang="en-US" dirty="0"/>
                  <a:t>단계의 해상도는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𝑛𝐿𝑒𝑣𝑒𝑙𝑠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− 1 − 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en-US" altLang="ko-KR" b="0" dirty="0"/>
              </a:p>
              <a:p>
                <a:r>
                  <a:rPr lang="ko-KR" altLang="en-US" dirty="0">
                    <a:solidFill>
                      <a:schemeClr val="bg1">
                        <a:alpha val="99000"/>
                      </a:schemeClr>
                    </a:solidFill>
                  </a:rPr>
                  <a:t>일반적으로 이는 두 </a:t>
                </a:r>
                <a:r>
                  <a:rPr lang="en-US" altLang="ko-KR" dirty="0">
                    <a:solidFill>
                      <a:schemeClr val="bg2">
                        <a:alpha val="99000"/>
                      </a:schemeClr>
                    </a:solidFill>
                  </a:rPr>
                  <a:t>MIP</a:t>
                </a:r>
                <a:r>
                  <a:rPr lang="ko-KR" altLang="en-US" dirty="0">
                    <a:solidFill>
                      <a:schemeClr val="bg2">
                        <a:alpha val="99000"/>
                      </a:schemeClr>
                    </a:solidFill>
                  </a:rPr>
                  <a:t>맵 단계의 부동 소수점이 된다</a:t>
                </a:r>
                <a:r>
                  <a:rPr lang="en-US" altLang="ko-KR" dirty="0">
                    <a:solidFill>
                      <a:schemeClr val="bg2">
                        <a:alpha val="99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bg2">
                      <a:alpha val="99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55" y="4620314"/>
            <a:ext cx="5943600" cy="619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55" y="3639079"/>
            <a:ext cx="48482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0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dirty="0"/>
              <a:t>Elliptically Weighted Average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타원형 가중 평균</a:t>
            </a:r>
            <a:r>
              <a:rPr lang="en-US" altLang="ko-KR" dirty="0"/>
              <a:t>(</a:t>
            </a:r>
            <a:r>
              <a:rPr lang="en-US" altLang="ko-KR" dirty="0" err="1"/>
              <a:t>EWA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텍스처 좌표의 미분으로 주어진 텍스처 공간의 두 축을 맞춘 후 </a:t>
            </a:r>
            <a:endParaRPr lang="en-US" altLang="ko-KR" dirty="0"/>
          </a:p>
          <a:p>
            <a:pPr lvl="1"/>
            <a:r>
              <a:rPr lang="ko-KR" altLang="en-US" dirty="0"/>
              <a:t>텍스처를 </a:t>
            </a:r>
            <a:r>
              <a:rPr lang="ko-KR" altLang="en-US" dirty="0" err="1"/>
              <a:t>가우시안</a:t>
            </a:r>
            <a:r>
              <a:rPr lang="ko-KR" altLang="en-US" dirty="0"/>
              <a:t> 필터로 필터링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chemeClr val="bg2">
                    <a:alpha val="99000"/>
                  </a:schemeClr>
                </a:solidFill>
              </a:rPr>
              <a:t>텍스처의 품질이 중요한 경우 </a:t>
            </a:r>
            <a:r>
              <a:rPr lang="en-US" altLang="ko-KR" dirty="0"/>
              <a:t>– </a:t>
            </a:r>
            <a:r>
              <a:rPr lang="ko-KR" altLang="en-US" dirty="0"/>
              <a:t>그래픽스 최고 텍스처 필터링 알고리즘</a:t>
            </a:r>
            <a:endParaRPr lang="en-US" altLang="ko-KR" dirty="0"/>
          </a:p>
          <a:p>
            <a:pPr lvl="1"/>
            <a:r>
              <a:rPr lang="ko-KR" altLang="en-US" dirty="0"/>
              <a:t>임의의 방향 필터링 가능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429000"/>
            <a:ext cx="4164419" cy="29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2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dirty="0"/>
              <a:t>Elliptically Weighted Average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EWA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1. </a:t>
            </a:r>
            <a:r>
              <a:rPr lang="ko-KR" altLang="en-US" dirty="0"/>
              <a:t>타원의 단축과 </a:t>
            </a:r>
            <a:r>
              <a:rPr lang="ko-KR" altLang="en-US" dirty="0" err="1"/>
              <a:t>장축</a:t>
            </a:r>
            <a:r>
              <a:rPr lang="ko-KR" altLang="en-US" dirty="0"/>
              <a:t> 계산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2. </a:t>
            </a:r>
            <a:r>
              <a:rPr lang="ko-KR" altLang="en-US" dirty="0"/>
              <a:t>타원의 이심율이 클 경우 </a:t>
            </a:r>
            <a:r>
              <a:rPr lang="ko-KR" altLang="en-US" dirty="0" err="1"/>
              <a:t>잘라내기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3. </a:t>
            </a:r>
            <a:r>
              <a:rPr lang="en-US" altLang="ko-KR" dirty="0" err="1"/>
              <a:t>EWA</a:t>
            </a:r>
            <a:r>
              <a:rPr lang="en-US" altLang="ko-KR" dirty="0"/>
              <a:t> </a:t>
            </a:r>
            <a:r>
              <a:rPr lang="ko-KR" altLang="en-US" dirty="0"/>
              <a:t>세부 사항 단계 선택 및 필터링 수행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95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dirty="0"/>
              <a:t>Elliptically Weighted Average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텍스처 좌표의 화면 공간 편미분은 타원의 축을 정의한다</a:t>
            </a:r>
            <a:endParaRPr lang="en-US" altLang="ko-KR" dirty="0"/>
          </a:p>
          <a:p>
            <a:r>
              <a:rPr lang="ko-KR" altLang="en-US" dirty="0"/>
              <a:t>단축 길이는 </a:t>
            </a:r>
            <a:r>
              <a:rPr lang="ko-KR" altLang="en-US" dirty="0" err="1"/>
              <a:t>밉맵</a:t>
            </a:r>
            <a:r>
              <a:rPr lang="ko-KR" altLang="en-US" dirty="0"/>
              <a:t> 단계 결정에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2870791"/>
            <a:ext cx="6095714" cy="21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1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18585</TotalTime>
  <Words>469</Words>
  <Application>Microsoft Office PowerPoint</Application>
  <PresentationFormat>와이드스크린</PresentationFormat>
  <Paragraphs>151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Segoe UI Light</vt:lpstr>
      <vt:lpstr>Wingdings</vt:lpstr>
      <vt:lpstr>Segoe UI</vt:lpstr>
      <vt:lpstr>Cambria Math</vt:lpstr>
      <vt:lpstr>Calibri</vt:lpstr>
      <vt:lpstr>맑은 고딕</vt:lpstr>
      <vt:lpstr>Arial</vt:lpstr>
      <vt:lpstr>Metro_TT_Blue_16x9_02-12</vt:lpstr>
      <vt:lpstr>Physically Based Rendering From Theory to Implementation</vt:lpstr>
      <vt:lpstr>Isotropic Triangle Filter</vt:lpstr>
      <vt:lpstr>Isotropic Triangle Filter</vt:lpstr>
      <vt:lpstr>Isotropic Triangle Filter</vt:lpstr>
      <vt:lpstr>Isotropic Triangle Filter</vt:lpstr>
      <vt:lpstr>Isotropic Triangle Filter</vt:lpstr>
      <vt:lpstr>Elliptically Weighted Average</vt:lpstr>
      <vt:lpstr>Elliptically Weighted Average</vt:lpstr>
      <vt:lpstr>Elliptically Weighted Average</vt:lpstr>
      <vt:lpstr>Elliptically Weighted Average</vt:lpstr>
      <vt:lpstr>Elliptically Weighted Average</vt:lpstr>
      <vt:lpstr>Elliptically Weighted Average</vt:lpstr>
      <vt:lpstr>Elliptically Weighted Average</vt:lpstr>
      <vt:lpstr>Elliptically Weighted Average</vt:lpstr>
      <vt:lpstr>Elliptically Weighted Average</vt:lpstr>
      <vt:lpstr>Elliptically Weighted Average</vt:lpstr>
      <vt:lpstr>Elliptically Weighted Average</vt:lpstr>
      <vt:lpstr>UV Texture</vt:lpstr>
      <vt:lpstr>Checker board</vt:lpstr>
      <vt:lpstr>Checker board</vt:lpstr>
      <vt:lpstr>Checker board</vt:lpstr>
      <vt:lpstr>Checker board</vt:lpstr>
      <vt:lpstr>Checker board</vt:lpstr>
      <vt:lpstr>Checker board</vt:lpstr>
      <vt:lpstr>Solid Checkerboard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Heegyo Jung</cp:lastModifiedBy>
  <cp:revision>446</cp:revision>
  <dcterms:created xsi:type="dcterms:W3CDTF">2014-11-18T06:53:54Z</dcterms:created>
  <dcterms:modified xsi:type="dcterms:W3CDTF">2017-03-13T04:04:01Z</dcterms:modified>
</cp:coreProperties>
</file>